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9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6098"/>
    <a:srgbClr val="D9D9D9"/>
    <a:srgbClr val="FFFFFF"/>
    <a:srgbClr val="F2F2F2"/>
    <a:srgbClr val="F57E1B"/>
    <a:srgbClr val="92D050"/>
    <a:srgbClr val="EBC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>
        <p:scale>
          <a:sx n="75" d="100"/>
          <a:sy n="75" d="100"/>
        </p:scale>
        <p:origin x="-2580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C395D3F-D2AD-4C12-811F-53110615246D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FE30CCE2-F382-4696-91F9-8921D742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D13D6DF-DAB5-41A7-AA0E-78706A6BF73B}" type="slidenum">
              <a:rPr lang="ru-RU" smtClean="0">
                <a:cs typeface="Arial" charset="0"/>
              </a:rPr>
              <a:pPr eaLnBrk="1" hangingPunct="1"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32311"/>
            <a:ext cx="9144000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392" y="3190254"/>
            <a:ext cx="7772400" cy="477054"/>
          </a:xfrm>
        </p:spPr>
        <p:txBody>
          <a:bodyPr wrap="square">
            <a:spAutoFit/>
          </a:bodyPr>
          <a:lstStyle>
            <a:lvl1pPr>
              <a:defRPr lang="ru-RU" sz="3600">
                <a:solidFill>
                  <a:schemeClr val="bg1"/>
                </a:solidFill>
                <a:ea typeface="ＭＳ Ｐゴシック" pitchFamily="34" charset="-128"/>
                <a:cs typeface="+mn-cs"/>
              </a:defRPr>
            </a:lvl1pPr>
          </a:lstStyle>
          <a:p>
            <a:pPr marL="0" lvl="0" algn="l" defTabSz="914400" eaLnBrk="1" latinLnBrk="0" hangingPunct="1">
              <a:lnSpc>
                <a:spcPts val="3000"/>
              </a:lnSpc>
            </a:pPr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None/>
              <a:defRPr lang="ru-RU" sz="2800">
                <a:latin typeface="Calibri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 lvl="0" algn="r" eaLnBrk="1" hangingPunct="1">
              <a:spcBef>
                <a:spcPct val="0"/>
              </a:spcBef>
            </a:pPr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1" y="970933"/>
            <a:ext cx="1962150" cy="571500"/>
          </a:xfrm>
          <a:prstGeom prst="rect">
            <a:avLst/>
          </a:prstGeom>
        </p:spPr>
      </p:pic>
      <p:pic>
        <p:nvPicPr>
          <p:cNvPr id="10" name="Picture 4" descr="C:\Users\Natalia\Documents\Для презентаций\stickers-bullet\strelk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935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4211960" y="1521012"/>
            <a:ext cx="1111099" cy="1034365"/>
            <a:chOff x="597205" y="5063032"/>
            <a:chExt cx="1111099" cy="1034365"/>
          </a:xfrm>
        </p:grpSpPr>
        <p:pic>
          <p:nvPicPr>
            <p:cNvPr id="12" name="Picture 2" descr="C:\Users\Аня\bird_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05" y="5063032"/>
              <a:ext cx="1111099" cy="1034365"/>
            </a:xfrm>
            <a:prstGeom prst="rect">
              <a:avLst/>
            </a:prstGeom>
            <a:noFill/>
            <a:effectLst>
              <a:glow rad="63500">
                <a:schemeClr val="tx2">
                  <a:lumMod val="20000"/>
                  <a:lumOff val="80000"/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97205" y="5143117"/>
              <a:ext cx="1111099" cy="92032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>
            <a:off x="6228184" y="331831"/>
            <a:ext cx="2813889" cy="1822825"/>
            <a:chOff x="1063750" y="269569"/>
            <a:chExt cx="2813889" cy="1822825"/>
          </a:xfrm>
        </p:grpSpPr>
        <p:pic>
          <p:nvPicPr>
            <p:cNvPr id="15" name="Picture 6" descr="C:\Users\Аня\svin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51" y="269569"/>
              <a:ext cx="1939918" cy="175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063750" y="332642"/>
              <a:ext cx="2813889" cy="175975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535708" y="5118770"/>
            <a:ext cx="1660028" cy="1308397"/>
            <a:chOff x="379939" y="5142312"/>
            <a:chExt cx="1660028" cy="1308397"/>
          </a:xfrm>
        </p:grpSpPr>
        <p:pic>
          <p:nvPicPr>
            <p:cNvPr id="19" name="Picture 4" descr="C:\Users\Аня\zubasty_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9" y="5152431"/>
              <a:ext cx="1660028" cy="129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403617" y="5142312"/>
              <a:ext cx="1542291" cy="130839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904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 algn="l" rtl="0"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  <a:defRPr lang="ru-RU" sz="28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auto">
              <a:spcBef>
                <a:spcPts val="0"/>
              </a:spcBef>
              <a:spcAft>
                <a:spcPts val="0"/>
              </a:spcAft>
              <a:buNone/>
              <a:defRPr lang="ru-RU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14" y="0"/>
            <a:ext cx="8229600" cy="1075218"/>
          </a:xfr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defRPr lang="ru-RU" sz="3000" b="1" cap="all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 algn="l" defTabSz="914400" eaLnBrk="1" latinLnBrk="0" hangingPunct="1">
              <a:buNone/>
            </a:pPr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1" y="970933"/>
            <a:ext cx="19621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0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 userDrawn="1"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36214" y="0"/>
            <a:ext cx="8229600" cy="1075218"/>
          </a:xfr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defRPr lang="ru-RU" sz="3000" b="1" cap="all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 algn="l" defTabSz="914400" eaLnBrk="1" latinLnBrk="0" hangingPunct="1">
              <a:buNone/>
            </a:pPr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1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D70B-8106-45F1-8938-419061204657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E425-D3D3-49E9-A3C6-B0FEEAA66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6214" y="0"/>
            <a:ext cx="8229600" cy="1075218"/>
          </a:xfr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defRPr lang="ru-RU" sz="3000" b="1" cap="all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 algn="l" defTabSz="914400" eaLnBrk="1" latinLnBrk="0" hangingPunct="1">
              <a:buNone/>
            </a:pPr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6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15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52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6409251"/>
            <a:ext cx="9144000" cy="448235"/>
            <a:chOff x="0" y="6409251"/>
            <a:chExt cx="9144000" cy="44823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09251"/>
              <a:ext cx="9144000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00" y="6595066"/>
              <a:ext cx="645795" cy="8286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 userDrawn="1"/>
        </p:nvGrpSpPr>
        <p:grpSpPr>
          <a:xfrm>
            <a:off x="1" y="-544"/>
            <a:ext cx="9144000" cy="1075762"/>
            <a:chOff x="1" y="-544"/>
            <a:chExt cx="9144000" cy="10757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-544"/>
              <a:ext cx="9144000" cy="10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7" y="361124"/>
              <a:ext cx="1171575" cy="352425"/>
            </a:xfrm>
            <a:prstGeom prst="rect">
              <a:avLst/>
            </a:prstGeom>
          </p:spPr>
        </p:pic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6214" y="0"/>
            <a:ext cx="8229600" cy="1075218"/>
          </a:xfr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defRPr lang="ru-RU" sz="3000" b="1" cap="all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 algn="l" defTabSz="914400" eaLnBrk="1" latinLnBrk="0" hangingPunct="1">
              <a:buNone/>
            </a:pPr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212D1C8B-57DE-4B46-ABB7-7ADAF9A7B5C1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A29F4354-CEB6-48AC-9259-98BC72265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3" r:id="rId6"/>
    <p:sldLayoutId id="2147483734" r:id="rId7"/>
    <p:sldLayoutId id="2147483735" r:id="rId8"/>
    <p:sldLayoutId id="2147483738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32311"/>
            <a:ext cx="9144000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7544" y="2852936"/>
            <a:ext cx="8493894" cy="1272208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defTabSz="914400" eaLnBrk="1" latinLnBrk="0" hangingPunct="1">
              <a:lnSpc>
                <a:spcPts val="3000"/>
              </a:lnSpc>
              <a:defRPr sz="3600">
                <a:solidFill>
                  <a:schemeClr val="bg1"/>
                </a:solidFill>
                <a:latin typeface="+mj-lt"/>
                <a:cs typeface="+mn-cs"/>
              </a:defRPr>
            </a:lvl1pPr>
            <a:lvl2pPr defTabSz="914400" eaLnBrk="1" latinLnBrk="0" hangingPunct="1">
              <a:defRPr sz="1800">
                <a:latin typeface="+mn-lt"/>
                <a:cs typeface="+mn-cs"/>
              </a:defRPr>
            </a:lvl2pPr>
            <a:lvl3pPr defTabSz="914400" eaLnBrk="1" latinLnBrk="0" hangingPunct="1">
              <a:defRPr sz="1800">
                <a:latin typeface="+mn-lt"/>
                <a:cs typeface="+mn-cs"/>
              </a:defRPr>
            </a:lvl3pPr>
            <a:lvl4pPr defTabSz="914400" eaLnBrk="1" latinLnBrk="0" hangingPunct="1">
              <a:defRPr sz="1800">
                <a:latin typeface="+mn-lt"/>
                <a:cs typeface="+mn-cs"/>
              </a:defRPr>
            </a:lvl4pPr>
            <a:lvl5pPr defTabSz="914400" eaLnBrk="1" latinLnBrk="0" hangingPunct="1">
              <a:defRPr sz="1800">
                <a:latin typeface="+mn-lt"/>
                <a:cs typeface="+mn-cs"/>
              </a:defRPr>
            </a:lvl5pPr>
            <a:lvl6pPr>
              <a:defRPr sz="1800">
                <a:latin typeface="+mn-lt"/>
                <a:cs typeface="+mn-cs"/>
              </a:defRPr>
            </a:lvl6pPr>
            <a:lvl7pPr>
              <a:defRPr sz="1800">
                <a:latin typeface="+mn-lt"/>
                <a:cs typeface="+mn-cs"/>
              </a:defRPr>
            </a:lvl7pPr>
            <a:lvl8pPr>
              <a:defRPr sz="1800">
                <a:latin typeface="+mn-lt"/>
                <a:cs typeface="+mn-cs"/>
              </a:defRPr>
            </a:lvl8pPr>
            <a:lvl9pPr>
              <a:defRPr sz="1800">
                <a:latin typeface="+mn-lt"/>
                <a:cs typeface="+mn-cs"/>
              </a:defRPr>
            </a:lvl9pPr>
          </a:lstStyle>
          <a:p>
            <a:r>
              <a:rPr lang="ru-RU" dirty="0"/>
              <a:t>Пошаговая методика </a:t>
            </a:r>
            <a:endParaRPr lang="en-US" dirty="0" smtClean="0"/>
          </a:p>
          <a:p>
            <a:r>
              <a:rPr lang="ru-RU" dirty="0" smtClean="0"/>
              <a:t>быстрого </a:t>
            </a:r>
            <a:r>
              <a:rPr lang="ru-RU" dirty="0"/>
              <a:t>запуска «1С-Битрикс: Корпоративный портал»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1" y="970933"/>
            <a:ext cx="1962150" cy="571500"/>
          </a:xfrm>
          <a:prstGeom prst="rect">
            <a:avLst/>
          </a:prstGeom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935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470695" y="5069418"/>
            <a:ext cx="6192242" cy="10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sz="2800" dirty="0" err="1" smtClean="0"/>
              <a:t>Забаров</a:t>
            </a:r>
            <a:r>
              <a:rPr lang="ru-RU" sz="2800" dirty="0" smtClean="0"/>
              <a:t> Рим, директор</a:t>
            </a:r>
            <a:endParaRPr lang="ru-RU" sz="2800" dirty="0"/>
          </a:p>
          <a:p>
            <a:pPr algn="r" eaLnBrk="1" hangingPunct="1"/>
            <a:r>
              <a:rPr lang="ru-RU" sz="2800" dirty="0" smtClean="0"/>
              <a:t>Интернет-компания «</a:t>
            </a:r>
            <a:r>
              <a:rPr lang="ru-RU" sz="2800" dirty="0" err="1" smtClean="0"/>
              <a:t>Симай</a:t>
            </a:r>
            <a:r>
              <a:rPr lang="ru-RU" sz="2800" dirty="0" smtClean="0"/>
              <a:t>», </a:t>
            </a:r>
            <a:r>
              <a:rPr lang="ru-RU" sz="2800" dirty="0" err="1" smtClean="0"/>
              <a:t>г.Уфа</a:t>
            </a:r>
            <a:endParaRPr lang="en-US" sz="28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211960" y="1521012"/>
            <a:ext cx="1111099" cy="1034365"/>
            <a:chOff x="597205" y="5063032"/>
            <a:chExt cx="1111099" cy="1034365"/>
          </a:xfrm>
        </p:grpSpPr>
        <p:pic>
          <p:nvPicPr>
            <p:cNvPr id="15" name="Picture 2" descr="C:\Users\Аня\bird_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05" y="5063032"/>
              <a:ext cx="1111099" cy="1034365"/>
            </a:xfrm>
            <a:prstGeom prst="rect">
              <a:avLst/>
            </a:prstGeom>
            <a:noFill/>
            <a:effectLst>
              <a:glow rad="63500">
                <a:schemeClr val="tx2">
                  <a:lumMod val="20000"/>
                  <a:lumOff val="80000"/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97205" y="5143117"/>
              <a:ext cx="1111099" cy="92032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5708" y="5118770"/>
            <a:ext cx="1660028" cy="1308397"/>
            <a:chOff x="379939" y="5142312"/>
            <a:chExt cx="1660028" cy="1308397"/>
          </a:xfrm>
        </p:grpSpPr>
        <p:pic>
          <p:nvPicPr>
            <p:cNvPr id="18" name="Picture 4" descr="C:\Users\Аня\zubasty_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9" y="5152431"/>
              <a:ext cx="1660028" cy="129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403617" y="5142312"/>
              <a:ext cx="1542291" cy="130839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28184" y="331831"/>
            <a:ext cx="2813889" cy="1822825"/>
            <a:chOff x="1063750" y="269569"/>
            <a:chExt cx="2813889" cy="1822825"/>
          </a:xfrm>
        </p:grpSpPr>
        <p:pic>
          <p:nvPicPr>
            <p:cNvPr id="21" name="Picture 6" descr="C:\Users\Аня\svin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51" y="269569"/>
              <a:ext cx="1939918" cy="175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1063750" y="332642"/>
              <a:ext cx="2813889" cy="175975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3960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Verdana" pitchFamily="34" charset="0"/>
              </a:rPr>
              <a:t>Позвольте сотрудникам общаться свободнее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Verdana" pitchFamily="34" charset="0"/>
              </a:rPr>
              <a:t>Задайте настроение. Обсуждайте серьезные вопросы которые не связаны с работой, но связаны с самообразованием, с повышением эффективности, с планированием времени. Хвалите и отмечайте тех, кто добивается результата в этих направлениях. Не бойтесь удалять глупости.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Свобода </a:t>
            </a:r>
            <a:r>
              <a:rPr lang="ru-RU" dirty="0" smtClean="0"/>
              <a:t>выражения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40" y="1972289"/>
            <a:ext cx="4228062" cy="32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219" y="1373982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Verdana" pitchFamily="34" charset="0"/>
              </a:rPr>
              <a:t>Автоматизируйте заявки и запросы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Verdana" pitchFamily="34" charset="0"/>
              </a:rPr>
              <a:t>Определите, кто может какие запросы посылать, и кто обрабатывает заявки.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19" y="2607549"/>
            <a:ext cx="7114925" cy="36561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/>
              <a:t>Автоматизация </a:t>
            </a:r>
            <a:r>
              <a:rPr lang="ru-RU" sz="2800" dirty="0" smtClean="0"/>
              <a:t>заявок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232" y="1420416"/>
            <a:ext cx="3368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Ввод электронного документооборота</a:t>
            </a:r>
            <a:endParaRPr lang="ru-RU" sz="2000" b="1" dirty="0">
              <a:solidFill>
                <a:srgbClr val="00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Verdana" pitchFamily="34" charset="0"/>
              </a:rPr>
              <a:t>Введите в работу через портал наиболее типичные процедуры вашего документооборота</a:t>
            </a:r>
            <a:endParaRPr lang="ru-RU" sz="2000" dirty="0">
              <a:latin typeface="Verdana" pitchFamily="34" charset="0"/>
            </a:endParaRPr>
          </a:p>
        </p:txBody>
      </p:sp>
      <p:pic>
        <p:nvPicPr>
          <p:cNvPr id="9" name="Изображение 9"/>
          <p:cNvPicPr>
            <a:picLocks noChangeAspect="1"/>
          </p:cNvPicPr>
          <p:nvPr/>
        </p:nvPicPr>
        <p:blipFill rotWithShape="1">
          <a:blip r:embed="rId2"/>
          <a:srcRect r="28523" b="11616"/>
          <a:stretch/>
        </p:blipFill>
        <p:spPr>
          <a:xfrm>
            <a:off x="3740200" y="1409576"/>
            <a:ext cx="5093979" cy="47557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Электронный </a:t>
            </a:r>
            <a:r>
              <a:rPr lang="ru-RU" dirty="0" smtClean="0"/>
              <a:t>документооборот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5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rm-im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8554"/>
            <a:ext cx="7851671" cy="38686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44522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В работу коммерческого отдела внедрите использование </a:t>
            </a:r>
            <a:r>
              <a:rPr lang="ru-RU" dirty="0" err="1" smtClean="0">
                <a:latin typeface="+mn-lt"/>
              </a:rPr>
              <a:t>корпортала</a:t>
            </a:r>
            <a:r>
              <a:rPr lang="ru-RU" dirty="0" smtClean="0">
                <a:latin typeface="+mn-lt"/>
              </a:rPr>
              <a:t> в повседневной работе</a:t>
            </a: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7" y="551943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/>
              <a:t>Внедрение </a:t>
            </a:r>
            <a:r>
              <a:rPr lang="en-US" sz="2800" dirty="0" smtClean="0"/>
              <a:t>CRM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654968" y="5810251"/>
            <a:ext cx="5834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 cap="all" dirty="0">
                <a:solidFill>
                  <a:srgbClr val="0070C0"/>
                </a:solidFill>
                <a:cs typeface="Calibri" pitchFamily="34" charset="0"/>
              </a:rPr>
              <a:t>Спасибо за внимание</a:t>
            </a:r>
            <a:r>
              <a:rPr lang="ru-RU" sz="3200" b="1" cap="all" dirty="0" smtClean="0">
                <a:solidFill>
                  <a:srgbClr val="0070C0"/>
                </a:solidFill>
                <a:cs typeface="Calibri" pitchFamily="34" charset="0"/>
              </a:rPr>
              <a:t>!</a:t>
            </a:r>
            <a:endParaRPr lang="ru-RU" sz="3200" b="1" cap="all" dirty="0">
              <a:solidFill>
                <a:srgbClr val="0070C0"/>
              </a:solidFill>
              <a:cs typeface="Calibri" pitchFamily="34" charset="0"/>
            </a:endParaRPr>
          </a:p>
        </p:txBody>
      </p:sp>
      <p:pic>
        <p:nvPicPr>
          <p:cNvPr id="8" name="Picture 2" descr="http://qrcoder.ru/code/?BEGIN%3AVCARD%0AN%3A%C7%E0%E1%E0%F0%EE%E2%3B%D0%E8%EC%0AORG%3A%D1%E8%EC%E0%E9%0ATITLE%3A%C4%E8%F0%E5%EA%F2%EE%F0%0ATEL%3A%2B79272368500%0AURL%3Ahttp%3A%2F%2Fsimai.ru%0AEMAIL%3Arim%40zabarov.ru%0AEND%3AVCARD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355600"/>
            <a:ext cx="5429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Администратор\Рабочий стол\картинки_КП_пп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86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52017" y="4270847"/>
            <a:ext cx="2643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+mj-lt"/>
              </a:rPr>
              <a:t>Коробочное решение</a:t>
            </a: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3366642" y="4270847"/>
            <a:ext cx="2786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+mj-lt"/>
              </a:rPr>
              <a:t>Развертывание и настройка системы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6295579" y="4342284"/>
            <a:ext cx="2571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+mj-lt"/>
              </a:rPr>
              <a:t>Готовый корпоративный портал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Внедрение портала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1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81" y="1387352"/>
            <a:ext cx="4688174" cy="44899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Рисунок 6" descr="Magic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635751" cy="363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Установка </a:t>
            </a:r>
            <a:r>
              <a:rPr lang="ru-RU" dirty="0" smtClean="0"/>
              <a:t>портала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6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340768"/>
            <a:ext cx="4608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Verdana" pitchFamily="34" charset="0"/>
              </a:rPr>
              <a:t>Изменит</a:t>
            </a:r>
            <a:r>
              <a:rPr lang="ru-RU" dirty="0">
                <a:latin typeface="Verdana" pitchFamily="34" charset="0"/>
              </a:rPr>
              <a:t>е</a:t>
            </a: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>
                <a:latin typeface="Verdana" pitchFamily="34" charset="0"/>
              </a:rPr>
              <a:t>рассказ о компании, внести несколько актуальных приказов и новостей, </a:t>
            </a:r>
            <a:r>
              <a:rPr lang="ru-RU" dirty="0" smtClean="0">
                <a:latin typeface="Verdana" pitchFamily="34" charset="0"/>
              </a:rPr>
              <a:t>загрузите </a:t>
            </a:r>
            <a:r>
              <a:rPr lang="ru-RU" dirty="0">
                <a:latin typeface="Verdana" pitchFamily="34" charset="0"/>
              </a:rPr>
              <a:t>документы в хранилище…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Verdana" pitchFamily="34" charset="0"/>
              </a:rPr>
              <a:t>Внесите несколько первых сообщений в блог руководителей, приветствия, базовые интересные фотографии. </a:t>
            </a:r>
            <a:endParaRPr lang="ru-RU" dirty="0" smtClean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Verdana" pitchFamily="34" charset="0"/>
              </a:rPr>
              <a:t>Создайте </a:t>
            </a:r>
            <a:r>
              <a:rPr lang="ru-RU" dirty="0">
                <a:latin typeface="Verdana" pitchFamily="34" charset="0"/>
              </a:rPr>
              <a:t>несколько первых открытых групп по работе и 1-2 для совместного отдыха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Verdana" pitchFamily="34" charset="0"/>
              </a:rPr>
              <a:t>Определите, кто имеет право создавать группы.</a:t>
            </a:r>
            <a:endParaRPr lang="ru-RU" dirty="0"/>
          </a:p>
        </p:txBody>
      </p:sp>
      <p:pic>
        <p:nvPicPr>
          <p:cNvPr id="4" name="Picture 2" descr="http://www.artleo.com/images/201105/artleo.com_3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7" t="9916" r="28957" b="5421"/>
          <a:stretch/>
        </p:blipFill>
        <p:spPr bwMode="auto">
          <a:xfrm>
            <a:off x="5067076" y="1340892"/>
            <a:ext cx="3672408" cy="48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Заполнение </a:t>
            </a:r>
            <a:r>
              <a:rPr lang="ru-RU" dirty="0" smtClean="0"/>
              <a:t>контентом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41112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Verdana" pitchFamily="34" charset="0"/>
              </a:rPr>
              <a:t>Используя мастер установки, интегрировать продукт с </a:t>
            </a:r>
            <a:r>
              <a:rPr lang="en-US" sz="2400" dirty="0" err="1">
                <a:latin typeface="Verdana" pitchFamily="34" charset="0"/>
              </a:rPr>
              <a:t>ActiveDirectory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ru-RU" sz="2400" dirty="0">
                <a:latin typeface="Verdana" pitchFamily="34" charset="0"/>
              </a:rPr>
              <a:t>, загрузить пользователей из 1С:ЗУП или </a:t>
            </a:r>
            <a:r>
              <a:rPr lang="en-US" sz="2400" dirty="0">
                <a:latin typeface="Verdana" pitchFamily="34" charset="0"/>
              </a:rPr>
              <a:t>Excel/CSV</a:t>
            </a:r>
            <a:r>
              <a:rPr lang="ru-RU" sz="2400" dirty="0">
                <a:latin typeface="Verdana" pitchFamily="34" charset="0"/>
              </a:rPr>
              <a:t> или открыть регистрацию пользователей на портале.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Интеграция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96" y="1700808"/>
            <a:ext cx="4309071" cy="32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farm4.static.flickr.com/3530/3803756768_dacd0f5bbe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 r="2153" b="2723"/>
          <a:stretch/>
        </p:blipFill>
        <p:spPr bwMode="auto">
          <a:xfrm>
            <a:off x="4211961" y="1117601"/>
            <a:ext cx="49320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84784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Verdana" pitchFamily="34" charset="0"/>
              </a:rPr>
              <a:t>Разошлите письмо сотрудникам и предложить зайти на КП - заполнить карточку компании, проверить свое размещение в структуре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Знакомство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12776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Verdana" pitchFamily="34" charset="0"/>
              </a:rPr>
              <a:t>Поручите руководителям отделов создать рабочие </a:t>
            </a:r>
            <a:r>
              <a:rPr lang="ru-RU" sz="2400" dirty="0" smtClean="0">
                <a:latin typeface="Verdana" pitchFamily="34" charset="0"/>
              </a:rPr>
              <a:t>группы и задачи. Начните </a:t>
            </a:r>
            <a:r>
              <a:rPr lang="ru-RU" sz="2400" dirty="0">
                <a:latin typeface="Verdana" pitchFamily="34" charset="0"/>
              </a:rPr>
              <a:t>проверять их отчеты в рамках КП. 1-3 рабочие группы на отдел. Начните использовать календари.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Verdana" pitchFamily="34" charset="0"/>
              </a:rPr>
              <a:t>Публикуйте на КП отчеты по итогу собраний (протокол).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Задачи и отчеты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10937" r="23938" b="5709"/>
          <a:stretch/>
        </p:blipFill>
        <p:spPr>
          <a:xfrm>
            <a:off x="5004048" y="1628800"/>
            <a:ext cx="3581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692" y="1690062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Verdana" pitchFamily="34" charset="0"/>
              </a:rPr>
              <a:t>Учитесь общаться без 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ICQ </a:t>
            </a:r>
            <a:r>
              <a:rPr lang="ru-RU" sz="2000" b="1" dirty="0">
                <a:solidFill>
                  <a:srgbClr val="000000"/>
                </a:solidFill>
                <a:latin typeface="Verdana" pitchFamily="34" charset="0"/>
              </a:rPr>
              <a:t>и любых внешних систем</a:t>
            </a:r>
            <a:r>
              <a:rPr lang="ru-RU" sz="2000" dirty="0">
                <a:latin typeface="Verdana" pitchFamily="34" charset="0"/>
              </a:rPr>
              <a:t/>
            </a:r>
            <a:br>
              <a:rPr lang="ru-RU" sz="2000" dirty="0">
                <a:latin typeface="Verdana" pitchFamily="34" charset="0"/>
              </a:rPr>
            </a:br>
            <a:r>
              <a:rPr lang="ru-RU" sz="2000" dirty="0">
                <a:latin typeface="Verdana" pitchFamily="34" charset="0"/>
              </a:rPr>
              <a:t>Никакого общения руководителей отделов и руководства по старым каналам, только через КП. Прекращайте работать без КП. Последовательно, но не в приказном порядке, минимизируйте использование других систем.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Общение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13423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536174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Verdana" pitchFamily="34" charset="0"/>
              </a:rPr>
              <a:t>Покажите пример открытости и информирования.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Verdana" pitchFamily="34" charset="0"/>
              </a:rPr>
              <a:t>Публикуйте отчеты, информацию о своих достижениях, событиях, мероприятиях на КП. Также публикуйте информацию о неудачах, о том, что не успели.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Собственный пример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26191"/>
          <a:stretch/>
        </p:blipFill>
        <p:spPr>
          <a:xfrm>
            <a:off x="5508104" y="1196752"/>
            <a:ext cx="2900412" cy="52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5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11-50</Template>
  <TotalTime>131</TotalTime>
  <Words>277</Words>
  <Application>Microsoft Office PowerPoint</Application>
  <PresentationFormat>Экран (4:3)</PresentationFormat>
  <Paragraphs>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11-50</vt:lpstr>
      <vt:lpstr>Презентация PowerPoint</vt:lpstr>
      <vt:lpstr>Внедрение портала</vt:lpstr>
      <vt:lpstr>Установка портала</vt:lpstr>
      <vt:lpstr>Заполнение контентом</vt:lpstr>
      <vt:lpstr>Интеграция</vt:lpstr>
      <vt:lpstr>Знакомство</vt:lpstr>
      <vt:lpstr>Задачи и отчеты </vt:lpstr>
      <vt:lpstr>Общение</vt:lpstr>
      <vt:lpstr>Собственный пример </vt:lpstr>
      <vt:lpstr>Свобода выражения</vt:lpstr>
      <vt:lpstr>Автоматизация заявок</vt:lpstr>
      <vt:lpstr>Электронный документооборот</vt:lpstr>
      <vt:lpstr>Внедрение CRM</vt:lpstr>
      <vt:lpstr>Презентация PowerPoint</vt:lpstr>
    </vt:vector>
  </TitlesOfParts>
  <Company>IPG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«Стоимость владения» корпоративным порталом</dc:title>
  <dc:creator>IPG-manager</dc:creator>
  <cp:lastModifiedBy>Забаров</cp:lastModifiedBy>
  <cp:revision>27</cp:revision>
  <dcterms:created xsi:type="dcterms:W3CDTF">2012-04-13T04:04:25Z</dcterms:created>
  <dcterms:modified xsi:type="dcterms:W3CDTF">2012-10-04T05:55:00Z</dcterms:modified>
</cp:coreProperties>
</file>